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Override PartName="/customXml/itemProps6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7"/>
  </p:sldMasterIdLst>
  <p:notesMasterIdLst>
    <p:notesMasterId r:id="rId19"/>
  </p:notesMasterIdLst>
  <p:handoutMasterIdLst>
    <p:handoutMasterId r:id="rId20"/>
  </p:handoutMasterIdLst>
  <p:sldIdLst>
    <p:sldId id="381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9" r:id="rId17"/>
    <p:sldId id="378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50"/>
    <a:srgbClr val="9D9D1A"/>
    <a:srgbClr val="666600"/>
    <a:srgbClr val="897E57"/>
    <a:srgbClr val="9AA401"/>
    <a:srgbClr val="D36600"/>
    <a:srgbClr val="006A71"/>
    <a:srgbClr val="BC5800"/>
    <a:srgbClr val="033666"/>
    <a:srgbClr val="FFCC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55" autoAdjust="0"/>
    <p:restoredTop sz="83486" autoAdjust="0"/>
  </p:normalViewPr>
  <p:slideViewPr>
    <p:cSldViewPr snapToGrid="0" snapToObjects="1">
      <p:cViewPr>
        <p:scale>
          <a:sx n="75" d="100"/>
          <a:sy n="75" d="100"/>
        </p:scale>
        <p:origin x="-2976" y="-672"/>
      </p:cViewPr>
      <p:guideLst>
        <p:guide orient="horz" pos="1992"/>
        <p:guide pos="4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3258"/>
    </p:cViewPr>
  </p:sorterViewPr>
  <p:notesViewPr>
    <p:cSldViewPr snapToGrid="0" snapToObjects="1">
      <p:cViewPr varScale="1">
        <p:scale>
          <a:sx n="82" d="100"/>
          <a:sy n="82" d="100"/>
        </p:scale>
        <p:origin x="-1890" y="-102"/>
      </p:cViewPr>
      <p:guideLst>
        <p:guide orient="horz" pos="2928"/>
        <p:guide pos="220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2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70564-2746-4CDE-B64C-CFB527568E87}" type="datetimeFigureOut">
              <a:rPr lang="en-US" smtClean="0"/>
              <a:pPr/>
              <a:t>5/16/2016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8829676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2" y="8829676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EC4A90-BE0B-45D5-8E22-88CB83A62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208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venir 55 Roman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venir 55 Roman" pitchFamily="2" charset="0"/>
              </a:defRPr>
            </a:lvl1pPr>
          </a:lstStyle>
          <a:p>
            <a:fld id="{24EC5588-4BC4-476A-BC20-FE71047AC63F}" type="datetimeFigureOut">
              <a:rPr lang="en-US" smtClean="0"/>
              <a:pPr/>
              <a:t>5/16/2016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venir 55 Roman" pitchFamily="2" charset="0"/>
              </a:defRPr>
            </a:lvl1pPr>
          </a:lstStyle>
          <a:p>
            <a:fld id="{209B3A35-8CBA-4493-9030-65DE2AE6A41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99" y="8678251"/>
            <a:ext cx="870949" cy="55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1372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Aft>
        <a:spcPts val="1200"/>
      </a:spcAft>
      <a:defRPr sz="1200" kern="1200">
        <a:solidFill>
          <a:schemeClr val="tx1"/>
        </a:solidFill>
        <a:latin typeface="Avenir 55 Roman" pitchFamily="2" charset="0"/>
        <a:ea typeface="+mn-ea"/>
        <a:cs typeface="+mn-cs"/>
      </a:defRPr>
    </a:lvl1pPr>
    <a:lvl2pPr marL="457200" algn="l" defTabSz="914400" rtl="0" eaLnBrk="1" latinLnBrk="0" hangingPunct="1">
      <a:spcAft>
        <a:spcPts val="1200"/>
      </a:spcAft>
      <a:defRPr sz="1200" kern="1200">
        <a:solidFill>
          <a:schemeClr val="tx1"/>
        </a:solidFill>
        <a:latin typeface="Avenir 55 Roman" pitchFamily="2" charset="0"/>
        <a:ea typeface="+mn-ea"/>
        <a:cs typeface="+mn-cs"/>
      </a:defRPr>
    </a:lvl2pPr>
    <a:lvl3pPr marL="914400" algn="l" defTabSz="914400" rtl="0" eaLnBrk="1" latinLnBrk="0" hangingPunct="1">
      <a:spcAft>
        <a:spcPts val="1200"/>
      </a:spcAft>
      <a:defRPr sz="1200" kern="1200">
        <a:solidFill>
          <a:schemeClr val="tx1"/>
        </a:solidFill>
        <a:latin typeface="Avenir 55 Roman" pitchFamily="2" charset="0"/>
        <a:ea typeface="+mn-ea"/>
        <a:cs typeface="+mn-cs"/>
      </a:defRPr>
    </a:lvl3pPr>
    <a:lvl4pPr marL="1371600" algn="l" defTabSz="914400" rtl="0" eaLnBrk="1" latinLnBrk="0" hangingPunct="1">
      <a:spcAft>
        <a:spcPts val="1200"/>
      </a:spcAft>
      <a:defRPr sz="1200" kern="1200">
        <a:solidFill>
          <a:schemeClr val="tx1"/>
        </a:solidFill>
        <a:latin typeface="Avenir 55 Roman" pitchFamily="2" charset="0"/>
        <a:ea typeface="+mn-ea"/>
        <a:cs typeface="+mn-cs"/>
      </a:defRPr>
    </a:lvl4pPr>
    <a:lvl5pPr marL="1828800" algn="l" defTabSz="914400" rtl="0" eaLnBrk="1" latinLnBrk="0" hangingPunct="1">
      <a:spcAft>
        <a:spcPts val="1200"/>
      </a:spcAft>
      <a:defRPr sz="1200" kern="1200">
        <a:solidFill>
          <a:schemeClr val="tx1"/>
        </a:solidFill>
        <a:latin typeface="Avenir 55 Roman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B3A35-8CBA-4493-9030-65DE2AE6A41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0035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B3A35-8CBA-4493-9030-65DE2AE6A41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611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-1" y="3590987"/>
            <a:ext cx="9144001" cy="1438213"/>
          </a:xfrm>
          <a:prstGeom prst="rect">
            <a:avLst/>
          </a:prstGeom>
          <a:solidFill>
            <a:srgbClr val="004E5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/>
          <a:srcRect t="40021"/>
          <a:stretch/>
        </p:blipFill>
        <p:spPr>
          <a:xfrm>
            <a:off x="-1" y="6472307"/>
            <a:ext cx="9144001" cy="3856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9332" y="3824111"/>
            <a:ext cx="6434667" cy="1205089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8312" y="5308600"/>
            <a:ext cx="5683955" cy="990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Picture 3" descr="fallon health logo_4c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7103" y="-338142"/>
            <a:ext cx="4653652" cy="253835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-1" y="6472307"/>
            <a:ext cx="9144001" cy="433952"/>
          </a:xfrm>
          <a:prstGeom prst="rect">
            <a:avLst/>
          </a:prstGeom>
          <a:solidFill>
            <a:srgbClr val="004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 err="1" smtClean="0">
                <a:latin typeface="Avenir 55 Oblique"/>
                <a:cs typeface="Avenir 55 Oblique"/>
              </a:rPr>
              <a:t>fallonhealth.org</a:t>
            </a:r>
            <a:endParaRPr lang="en-US" b="0" i="0" dirty="0">
              <a:latin typeface="Avenir 55 Oblique"/>
              <a:cs typeface="Avenir 55 Oblique"/>
            </a:endParaRPr>
          </a:p>
        </p:txBody>
      </p:sp>
      <p:pic>
        <p:nvPicPr>
          <p:cNvPr id="11" name="Picture 10" descr="flowers.eps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641415"/>
            <a:ext cx="321733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2014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1" y="6357619"/>
            <a:ext cx="91440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 err="1" smtClean="0">
                <a:solidFill>
                  <a:srgbClr val="004E50"/>
                </a:solidFill>
                <a:latin typeface="Avenir 55 Oblique"/>
                <a:cs typeface="Avenir 55 Oblique"/>
              </a:rPr>
              <a:t>fallonhealth.org</a:t>
            </a:r>
            <a:endParaRPr lang="en-US" b="0" i="0" dirty="0">
              <a:solidFill>
                <a:srgbClr val="004E50"/>
              </a:solidFill>
              <a:latin typeface="Avenir 55 Oblique"/>
              <a:cs typeface="Avenir 55 Oblique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rgbClr val="004E50"/>
              </a:buClr>
              <a:buFont typeface="Wingdings" pitchFamily="2" charset="2"/>
              <a:buChar char="§"/>
              <a:defRPr/>
            </a:lvl1pPr>
            <a:lvl2pPr>
              <a:buClr>
                <a:srgbClr val="004E50"/>
              </a:buClr>
              <a:defRPr/>
            </a:lvl2pPr>
            <a:lvl3pPr>
              <a:buClr>
                <a:srgbClr val="004E50"/>
              </a:buClr>
              <a:defRPr/>
            </a:lvl3pPr>
            <a:lvl4pPr>
              <a:buClr>
                <a:srgbClr val="004E50"/>
              </a:buClr>
              <a:defRPr/>
            </a:lvl4pPr>
            <a:lvl5pPr>
              <a:buClr>
                <a:srgbClr val="004E50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1143000" y="1265277"/>
            <a:ext cx="8001000" cy="0"/>
          </a:xfrm>
          <a:prstGeom prst="line">
            <a:avLst/>
          </a:prstGeom>
          <a:ln w="57150">
            <a:solidFill>
              <a:srgbClr val="004E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fallon health logo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70888" y="5888882"/>
            <a:ext cx="2173111" cy="118533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004E50"/>
                </a:solidFill>
              </a:defRPr>
            </a:lvl1pPr>
          </a:lstStyle>
          <a:p>
            <a:fld id="{0E4D1405-D210-43FC-BF34-67BFA69389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437796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4E50"/>
                </a:solidFill>
              </a:defRPr>
            </a:lvl1pPr>
          </a:lstStyle>
          <a:p>
            <a:fld id="{0E4D1405-D210-43FC-BF34-67BFA69389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noFill/>
        </p:spPr>
        <p:txBody>
          <a:bodyPr anchor="t"/>
          <a:lstStyle>
            <a:lvl1pPr algn="l">
              <a:defRPr sz="4000" b="0" cap="none" baseline="0">
                <a:solidFill>
                  <a:srgbClr val="004E5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rgbClr val="ACABAA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8915400" y="0"/>
            <a:ext cx="228600" cy="6858000"/>
          </a:xfrm>
          <a:prstGeom prst="rect">
            <a:avLst/>
          </a:prstGeom>
          <a:solidFill>
            <a:srgbClr val="004E50"/>
          </a:solidFill>
          <a:ln>
            <a:solidFill>
              <a:srgbClr val="897E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fallon health logo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25470" y="0"/>
            <a:ext cx="2733151" cy="1490809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" y="6357619"/>
            <a:ext cx="91440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 err="1" smtClean="0">
                <a:solidFill>
                  <a:srgbClr val="004E50"/>
                </a:solidFill>
                <a:latin typeface="Avenir 55 Oblique"/>
                <a:cs typeface="Avenir 55 Oblique"/>
              </a:rPr>
              <a:t>fallonhealth.org</a:t>
            </a:r>
            <a:endParaRPr lang="en-US" b="0" i="0" dirty="0">
              <a:solidFill>
                <a:srgbClr val="004E50"/>
              </a:solidFill>
              <a:latin typeface="Avenir 55 Oblique"/>
              <a:cs typeface="Avenir 55 Oblique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8884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57619"/>
            <a:ext cx="8001000" cy="365760"/>
          </a:xfrm>
          <a:prstGeom prst="rect">
            <a:avLst/>
          </a:prstGeom>
          <a:solidFill>
            <a:srgbClr val="004E50"/>
          </a:solidFill>
          <a:ln>
            <a:solidFill>
              <a:srgbClr val="004E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Avenir 45 BookOblique" pitchFamily="2" charset="0"/>
              </a:rPr>
              <a:t>fallonhealth.org</a:t>
            </a:r>
            <a:endParaRPr lang="en-US" dirty="0">
              <a:latin typeface="Avenir 45 BookOblique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7964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457200" indent="-457200">
              <a:buClr>
                <a:srgbClr val="004E50"/>
              </a:buClr>
              <a:buFont typeface="Wingdings" pitchFamily="2" charset="2"/>
              <a:buChar char="§"/>
              <a:defRPr sz="2800"/>
            </a:lvl1pPr>
            <a:lvl2pPr>
              <a:buClr>
                <a:srgbClr val="004E50"/>
              </a:buClr>
              <a:defRPr sz="2400"/>
            </a:lvl2pPr>
            <a:lvl3pPr>
              <a:buClr>
                <a:srgbClr val="004E50"/>
              </a:buClr>
              <a:defRPr sz="2000"/>
            </a:lvl3pPr>
            <a:lvl4pPr>
              <a:buClr>
                <a:srgbClr val="004E50"/>
              </a:buClr>
              <a:defRPr sz="1800"/>
            </a:lvl4pPr>
            <a:lvl5pPr>
              <a:buClr>
                <a:srgbClr val="004E50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457200" indent="-457200">
              <a:buClr>
                <a:srgbClr val="004E50"/>
              </a:buClr>
              <a:buFont typeface="Wingdings" pitchFamily="2" charset="2"/>
              <a:buChar char="§"/>
              <a:defRPr sz="2800"/>
            </a:lvl1pPr>
            <a:lvl2pPr>
              <a:buClr>
                <a:srgbClr val="004E50"/>
              </a:buClr>
              <a:defRPr sz="2400"/>
            </a:lvl2pPr>
            <a:lvl3pPr>
              <a:buClr>
                <a:srgbClr val="004E50"/>
              </a:buClr>
              <a:defRPr sz="2000"/>
            </a:lvl3pPr>
            <a:lvl4pPr>
              <a:buClr>
                <a:srgbClr val="004E50"/>
              </a:buClr>
              <a:defRPr sz="1800"/>
            </a:lvl4pPr>
            <a:lvl5pPr>
              <a:buClr>
                <a:srgbClr val="004E50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7620"/>
            <a:ext cx="21336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0E4D1405-D210-43FC-BF34-67BFA69389A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 flipH="1">
            <a:off x="1143000" y="1265277"/>
            <a:ext cx="8001000" cy="0"/>
          </a:xfrm>
          <a:prstGeom prst="line">
            <a:avLst/>
          </a:prstGeom>
          <a:ln w="57150">
            <a:solidFill>
              <a:srgbClr val="004E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fallon health logo_4c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85" t="26503" r="70798" b="25223"/>
          <a:stretch/>
        </p:blipFill>
        <p:spPr>
          <a:xfrm>
            <a:off x="8184445" y="6126163"/>
            <a:ext cx="686505" cy="71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7776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7964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latin typeface="Avenir 85 Heavy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457200" indent="-457200">
              <a:buClr>
                <a:srgbClr val="004E50"/>
              </a:buClr>
              <a:buFont typeface="Wingdings" pitchFamily="2" charset="2"/>
              <a:buChar char="§"/>
              <a:defRPr sz="2400"/>
            </a:lvl1pPr>
            <a:lvl2pPr>
              <a:buClr>
                <a:srgbClr val="004E50"/>
              </a:buClr>
              <a:defRPr sz="2000"/>
            </a:lvl2pPr>
            <a:lvl3pPr>
              <a:buClr>
                <a:srgbClr val="004E50"/>
              </a:buClr>
              <a:defRPr sz="1800"/>
            </a:lvl3pPr>
            <a:lvl4pPr>
              <a:buClr>
                <a:srgbClr val="004E50"/>
              </a:buClr>
              <a:defRPr sz="1600"/>
            </a:lvl4pPr>
            <a:lvl5pPr>
              <a:buClr>
                <a:srgbClr val="004E50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latin typeface="Avenir 85 Heavy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457200" indent="-457200">
              <a:buClr>
                <a:srgbClr val="004E50"/>
              </a:buClr>
              <a:buFont typeface="Wingdings" pitchFamily="2" charset="2"/>
              <a:buChar char="§"/>
              <a:defRPr sz="2400"/>
            </a:lvl1pPr>
            <a:lvl2pPr>
              <a:buClr>
                <a:srgbClr val="004E50"/>
              </a:buClr>
              <a:defRPr sz="2000"/>
            </a:lvl2pPr>
            <a:lvl3pPr>
              <a:buClr>
                <a:srgbClr val="004E50"/>
              </a:buClr>
              <a:defRPr sz="1800"/>
            </a:lvl3pPr>
            <a:lvl4pPr>
              <a:buClr>
                <a:srgbClr val="004E50"/>
              </a:buClr>
              <a:defRPr sz="1600"/>
            </a:lvl4pPr>
            <a:lvl5pPr>
              <a:buClr>
                <a:srgbClr val="004E50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 flipH="1">
            <a:off x="1143000" y="1265277"/>
            <a:ext cx="8001000" cy="0"/>
          </a:xfrm>
          <a:prstGeom prst="line">
            <a:avLst/>
          </a:prstGeom>
          <a:ln w="57150">
            <a:solidFill>
              <a:srgbClr val="004E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0" y="6357619"/>
            <a:ext cx="8001000" cy="365760"/>
          </a:xfrm>
          <a:prstGeom prst="rect">
            <a:avLst/>
          </a:prstGeom>
          <a:solidFill>
            <a:srgbClr val="004E50"/>
          </a:solidFill>
          <a:ln>
            <a:solidFill>
              <a:srgbClr val="004E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Avenir 45 BookOblique" pitchFamily="2" charset="0"/>
              </a:rPr>
              <a:t>fallonhealth.org</a:t>
            </a:r>
            <a:endParaRPr lang="en-US" dirty="0">
              <a:latin typeface="Avenir 45 BookOblique" pitchFamily="2" charset="0"/>
            </a:endParaRPr>
          </a:p>
        </p:txBody>
      </p:sp>
      <p:pic>
        <p:nvPicPr>
          <p:cNvPr id="14" name="Picture 13" descr="fallon health logo_4c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85" t="26503" r="70798" b="25223"/>
          <a:stretch/>
        </p:blipFill>
        <p:spPr>
          <a:xfrm>
            <a:off x="8184445" y="6126163"/>
            <a:ext cx="686505" cy="719667"/>
          </a:xfrm>
          <a:prstGeom prst="rect">
            <a:avLst/>
          </a:prstGeom>
        </p:spPr>
      </p:pic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7620"/>
            <a:ext cx="21336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0E4D1405-D210-43FC-BF34-67BFA69389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8615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36"/>
          </a:xfrm>
        </p:spPr>
        <p:txBody>
          <a:bodyPr anchor="t"/>
          <a:lstStyle>
            <a:lvl1pPr algn="ctr">
              <a:defRPr>
                <a:solidFill>
                  <a:srgbClr val="F7964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E4D1405-D210-43FC-BF34-67BFA69389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8915400" y="0"/>
            <a:ext cx="244677" cy="6874075"/>
          </a:xfrm>
          <a:prstGeom prst="rect">
            <a:avLst/>
          </a:prstGeom>
          <a:solidFill>
            <a:srgbClr val="004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1" y="6357619"/>
            <a:ext cx="91440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 err="1" smtClean="0">
                <a:solidFill>
                  <a:srgbClr val="004E50"/>
                </a:solidFill>
                <a:latin typeface="Avenir 55 Oblique"/>
                <a:cs typeface="Avenir 55 Oblique"/>
              </a:rPr>
              <a:t>fallonhealth.org</a:t>
            </a:r>
            <a:endParaRPr lang="en-US" b="0" i="0" dirty="0">
              <a:solidFill>
                <a:srgbClr val="004E50"/>
              </a:solidFill>
              <a:latin typeface="Avenir 55 Oblique"/>
              <a:cs typeface="Avenir 55 Oblique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5950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357620"/>
            <a:ext cx="2133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E4D1405-D210-43FC-BF34-67BFA69389A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fallon health logo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3985" y="5892802"/>
            <a:ext cx="2000358" cy="109110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" y="6357619"/>
            <a:ext cx="91440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 err="1" smtClean="0">
                <a:solidFill>
                  <a:srgbClr val="004E50"/>
                </a:solidFill>
                <a:latin typeface="Avenir 55 Oblique"/>
                <a:cs typeface="Avenir 55 Oblique"/>
              </a:rPr>
              <a:t>fallonhealth.org</a:t>
            </a:r>
            <a:endParaRPr lang="en-US" b="0" i="0" dirty="0">
              <a:solidFill>
                <a:srgbClr val="004E50"/>
              </a:solidFill>
              <a:latin typeface="Avenir 55 Oblique"/>
              <a:cs typeface="Avenir 55 Oblique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9256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76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Avenir 55 Roman" pitchFamily="2" charset="0"/>
              </a:defRPr>
            </a:lvl1pPr>
          </a:lstStyle>
          <a:p>
            <a:fld id="{0E4D1405-D210-43FC-BF34-67BFA69389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779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venir 85 Heavy" pitchFamily="2" charset="0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600"/>
        </a:spcAft>
        <a:buFont typeface="Wingdings" pitchFamily="2" charset="2"/>
        <a:buChar char="Ø"/>
        <a:defRPr sz="3200" kern="1200">
          <a:solidFill>
            <a:schemeClr val="tx1"/>
          </a:solidFill>
          <a:latin typeface="Avenir 55 Roman" pitchFamily="2" charset="0"/>
          <a:ea typeface="+mn-ea"/>
          <a:cs typeface="+mn-cs"/>
        </a:defRPr>
      </a:lvl1pPr>
      <a:lvl2pPr marL="1143000" indent="-45720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–"/>
        <a:defRPr sz="2800" kern="1200">
          <a:solidFill>
            <a:schemeClr val="tx1"/>
          </a:solidFill>
          <a:latin typeface="Avenir 55 Roman" pitchFamily="2" charset="0"/>
          <a:ea typeface="+mn-ea"/>
          <a:cs typeface="+mn-cs"/>
        </a:defRPr>
      </a:lvl2pPr>
      <a:lvl3pPr marL="1828800" indent="-45720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•"/>
        <a:defRPr sz="2400" kern="1200">
          <a:solidFill>
            <a:schemeClr val="tx1"/>
          </a:solidFill>
          <a:latin typeface="Avenir 55 Roman" pitchFamily="2" charset="0"/>
          <a:ea typeface="+mn-ea"/>
          <a:cs typeface="+mn-cs"/>
        </a:defRPr>
      </a:lvl3pPr>
      <a:lvl4pPr marL="2057400" indent="-22860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–"/>
        <a:defRPr sz="2000" kern="1200">
          <a:solidFill>
            <a:schemeClr val="tx1"/>
          </a:solidFill>
          <a:latin typeface="Avenir 55 Roman" pitchFamily="2" charset="0"/>
          <a:ea typeface="+mn-ea"/>
          <a:cs typeface="+mn-cs"/>
        </a:defRPr>
      </a:lvl4pPr>
      <a:lvl5pPr marL="2286000" indent="-22860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»"/>
        <a:defRPr sz="2000" kern="1200">
          <a:solidFill>
            <a:schemeClr val="tx1"/>
          </a:solidFill>
          <a:latin typeface="Avenir 55 Roman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sandra.dussault@fallonhealt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MAMSS Delegated Credentialing Panel</a:t>
            </a:r>
            <a:b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May 19, 2016</a:t>
            </a:r>
            <a:endParaRPr lang="en-US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42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5600" b="1" dirty="0" smtClean="0">
                <a:latin typeface="Arial" pitchFamily="34" charset="0"/>
                <a:cs typeface="Arial" pitchFamily="34" charset="0"/>
              </a:rPr>
              <a:t>Bob DeMayo </a:t>
            </a: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>
              <a:buNone/>
            </a:pPr>
            <a:r>
              <a:rPr lang="en-US" sz="4800" b="1" i="1" dirty="0" smtClean="0">
                <a:latin typeface="Arial" pitchFamily="34" charset="0"/>
                <a:cs typeface="Arial" pitchFamily="34" charset="0"/>
              </a:rPr>
              <a:t>Director, Medical Staff Affairs and Credentialing, Boston Medical Center</a:t>
            </a:r>
          </a:p>
          <a:p>
            <a:pPr>
              <a:buNone/>
            </a:pPr>
            <a:endParaRPr lang="en-US" sz="48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5600" b="1" dirty="0" smtClean="0">
                <a:latin typeface="Arial" pitchFamily="34" charset="0"/>
                <a:cs typeface="Arial" pitchFamily="34" charset="0"/>
              </a:rPr>
              <a:t>Kathleen E. Pollitt </a:t>
            </a: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US" sz="4800" b="1" i="1" dirty="0" smtClean="0">
                <a:latin typeface="Arial" pitchFamily="34" charset="0"/>
                <a:cs typeface="Arial" pitchFamily="34" charset="0"/>
              </a:rPr>
              <a:t>Manager, Provider Enrollment, Boston Medical Center</a:t>
            </a:r>
          </a:p>
          <a:p>
            <a:pPr>
              <a:buNone/>
            </a:pPr>
            <a:endParaRPr lang="en-US" sz="48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5600" b="1" dirty="0" smtClean="0">
                <a:latin typeface="Arial" pitchFamily="34" charset="0"/>
                <a:cs typeface="Arial" pitchFamily="34" charset="0"/>
              </a:rPr>
              <a:t>Linda M. Campbell, RN-BC, CPHQ</a:t>
            </a: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sz="4800" b="1" i="1" dirty="0" smtClean="0">
                <a:latin typeface="Arial" pitchFamily="34" charset="0"/>
                <a:cs typeface="Arial" pitchFamily="34" charset="0"/>
              </a:rPr>
              <a:t>ystem Director, Medical Staff Services,  </a:t>
            </a:r>
            <a:r>
              <a:rPr lang="en-US" sz="4800" b="1" i="1" dirty="0" err="1" smtClean="0">
                <a:latin typeface="Arial" pitchFamily="34" charset="0"/>
                <a:cs typeface="Arial" pitchFamily="34" charset="0"/>
              </a:rPr>
              <a:t>Lahey</a:t>
            </a:r>
            <a:r>
              <a:rPr lang="en-US" sz="4800" b="1" i="1" dirty="0" smtClean="0">
                <a:latin typeface="Arial" pitchFamily="34" charset="0"/>
                <a:cs typeface="Arial" pitchFamily="34" charset="0"/>
              </a:rPr>
              <a:t> Hospital &amp; Medical Center</a:t>
            </a:r>
          </a:p>
          <a:p>
            <a:pPr>
              <a:buNone/>
            </a:pPr>
            <a:endParaRPr lang="en-US" sz="48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5600" b="1" dirty="0" smtClean="0">
                <a:latin typeface="Arial" pitchFamily="34" charset="0"/>
                <a:cs typeface="Arial" pitchFamily="34" charset="0"/>
              </a:rPr>
              <a:t>Kathleen Marcin   </a:t>
            </a: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US" sz="4800" b="1" i="1" dirty="0" smtClean="0">
                <a:latin typeface="Arial" pitchFamily="34" charset="0"/>
                <a:cs typeface="Arial" pitchFamily="34" charset="0"/>
              </a:rPr>
              <a:t>Manager, Provider Enrollment &amp; Reporting, </a:t>
            </a:r>
            <a:r>
              <a:rPr lang="en-US" sz="4800" b="1" i="1" dirty="0" err="1" smtClean="0">
                <a:latin typeface="Arial" pitchFamily="34" charset="0"/>
                <a:cs typeface="Arial" pitchFamily="34" charset="0"/>
              </a:rPr>
              <a:t>Lahey</a:t>
            </a:r>
            <a:r>
              <a:rPr lang="en-US" sz="4800" b="1" i="1" dirty="0" smtClean="0">
                <a:latin typeface="Arial" pitchFamily="34" charset="0"/>
                <a:cs typeface="Arial" pitchFamily="34" charset="0"/>
              </a:rPr>
              <a:t> Hospital &amp; Medical Center</a:t>
            </a:r>
          </a:p>
          <a:p>
            <a:pPr>
              <a:buNone/>
            </a:pPr>
            <a:endParaRPr lang="en-US" sz="48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5600" b="1" dirty="0" smtClean="0">
                <a:latin typeface="Arial" pitchFamily="34" charset="0"/>
                <a:cs typeface="Arial" pitchFamily="34" charset="0"/>
              </a:rPr>
              <a:t>Sandra Dussault</a:t>
            </a:r>
          </a:p>
          <a:p>
            <a:pPr>
              <a:buNone/>
            </a:pPr>
            <a:r>
              <a:rPr lang="en-US" sz="4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800" b="1" i="1" dirty="0" smtClean="0">
                <a:latin typeface="Arial" pitchFamily="34" charset="0"/>
                <a:cs typeface="Arial" pitchFamily="34" charset="0"/>
              </a:rPr>
              <a:t>Manager, Provider Analysis &amp; Credentialing, Fallon Health</a:t>
            </a:r>
          </a:p>
          <a:p>
            <a:pPr>
              <a:buNone/>
            </a:pPr>
            <a:endParaRPr lang="en-US" sz="48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5600" b="1" dirty="0" smtClean="0">
                <a:latin typeface="Arial" pitchFamily="34" charset="0"/>
                <a:cs typeface="Arial" pitchFamily="34" charset="0"/>
              </a:rPr>
              <a:t>Jacqueline Mitchell, CPCS, CPMSM </a:t>
            </a:r>
            <a:endParaRPr lang="en-US" sz="56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4800" b="1" i="1" dirty="0" smtClean="0">
                <a:latin typeface="Arial" pitchFamily="34" charset="0"/>
                <a:cs typeface="Arial" pitchFamily="34" charset="0"/>
              </a:rPr>
              <a:t>Credentialing Manager, Senior Whole Health</a:t>
            </a:r>
          </a:p>
          <a:p>
            <a:pPr>
              <a:buNone/>
            </a:pPr>
            <a:endParaRPr lang="en-US" sz="48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5600" b="1" i="1" dirty="0" smtClean="0">
                <a:latin typeface="Arial" pitchFamily="34" charset="0"/>
                <a:cs typeface="Arial" pitchFamily="34" charset="0"/>
              </a:rPr>
              <a:t>Moderated by</a:t>
            </a:r>
            <a:r>
              <a:rPr lang="en-US" sz="5600" b="1" dirty="0" smtClean="0">
                <a:latin typeface="Arial" pitchFamily="34" charset="0"/>
                <a:cs typeface="Arial" pitchFamily="34" charset="0"/>
              </a:rPr>
              <a:t>: Kate Powers, CPMSM </a:t>
            </a:r>
          </a:p>
          <a:p>
            <a:pPr>
              <a:buNone/>
            </a:pPr>
            <a:r>
              <a:rPr lang="en-US" sz="4800" b="1" i="1" dirty="0" smtClean="0">
                <a:latin typeface="Arial" pitchFamily="34" charset="0"/>
                <a:cs typeface="Arial" pitchFamily="34" charset="0"/>
              </a:rPr>
              <a:t>Associate Director, Provider Services, Brigham and Women's Hospital /Brigham &amp; Women’s Faulkner Hospital</a:t>
            </a:r>
            <a:endParaRPr lang="en-US" sz="48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i="1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1405-D210-43FC-BF34-67BFA69389A7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Picture 5" descr="C:\Users\kdp13\AppData\Local\Microsoft\Windows\Temporary Internet Files\Content.Outlook\UERPHQG7\mamsslogo022013FLTN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25" y="180975"/>
            <a:ext cx="1958975" cy="123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2641600" y="3824111"/>
            <a:ext cx="6502400" cy="1205089"/>
          </a:xfrm>
        </p:spPr>
        <p:txBody>
          <a:bodyPr>
            <a:normAutofit/>
          </a:bodyPr>
          <a:lstStyle/>
          <a:p>
            <a:r>
              <a:rPr lang="en-US" dirty="0" smtClean="0"/>
              <a:t>MAMSS 2016</a:t>
            </a:r>
            <a:br>
              <a:rPr lang="en-US" dirty="0" smtClean="0"/>
            </a:br>
            <a:r>
              <a:rPr lang="en-US" dirty="0" smtClean="0"/>
              <a:t>Delegated Credentialing Panel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Sandra Dussault</a:t>
            </a:r>
          </a:p>
          <a:p>
            <a:pPr algn="l"/>
            <a:r>
              <a:rPr lang="en-US" sz="2400" dirty="0" smtClean="0">
                <a:latin typeface="Arial" pitchFamily="34" charset="0"/>
                <a:cs typeface="Arial" pitchFamily="34" charset="0"/>
              </a:rPr>
              <a:t>Manager, Provider Credentialing</a:t>
            </a:r>
          </a:p>
        </p:txBody>
      </p:sp>
      <p:sp>
        <p:nvSpPr>
          <p:cNvPr id="6" name="Action Button: Back or Previous 5">
            <a:hlinkClick r:id="rId3" action="ppaction://hlinksldjump" highlightClick="1"/>
          </p:cNvPr>
          <p:cNvSpPr/>
          <p:nvPr/>
        </p:nvSpPr>
        <p:spPr>
          <a:xfrm>
            <a:off x="8620607" y="88899"/>
            <a:ext cx="143979" cy="131445"/>
          </a:xfrm>
          <a:prstGeom prst="actionButtonBackPrevious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548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1405-D210-43FC-BF34-67BFA69389A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Delegated Credentialing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 formal process by which an organization gives another entity authority to perform credentialing functions on its behalf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647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Potential delegates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Delegates may be: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Hospitals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Independent Physician Associations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Physician Hospital Organizations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1405-D210-43FC-BF34-67BFA69389A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0299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Credentialing – a requirement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Fallon Health Credentialing is required to meet the National Committee for Quality Assurance (NCQA) credentialing standards for delegation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1405-D210-43FC-BF34-67BFA69389A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4590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Delegation agreement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Mutually agreed upon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Describes the delegated activities and responsibilities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Requires at least semi-annual reporting from delegate entity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Describes the process to evaluate performance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Specifies that the organization reserves the right to approve, suspend and terminate practitioners, providers and sites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Describes the remedies available if the delegated entity does not fulfill its obligations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1405-D210-43FC-BF34-67BFA69389A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9811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Pre-Delegation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organization must conduct a pre-delegation audit prior to the effective date of the delegation agreement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presence of a mutual agreement between the delegating organization and its delegate is required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Auditor will request:</a:t>
            </a:r>
          </a:p>
          <a:p>
            <a:pPr lvl="1"/>
            <a:r>
              <a:rPr lang="en-US" sz="1600" dirty="0" smtClean="0">
                <a:latin typeface="Arial" pitchFamily="34" charset="0"/>
                <a:cs typeface="Arial" pitchFamily="34" charset="0"/>
              </a:rPr>
              <a:t>Your policies and procedures, the evidence of reporting,  and sub-delegation agreements</a:t>
            </a:r>
          </a:p>
          <a:p>
            <a:pPr lvl="1"/>
            <a:r>
              <a:rPr lang="en-US" sz="1600" dirty="0" smtClean="0">
                <a:latin typeface="Arial" pitchFamily="34" charset="0"/>
                <a:cs typeface="Arial" pitchFamily="34" charset="0"/>
              </a:rPr>
              <a:t>A full roster to select 30 initial and 30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recredentialing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files</a:t>
            </a:r>
          </a:p>
          <a:p>
            <a:pPr lvl="2"/>
            <a:r>
              <a:rPr lang="en-US" sz="1200" dirty="0" smtClean="0">
                <a:latin typeface="Arial" pitchFamily="34" charset="0"/>
                <a:cs typeface="Arial" pitchFamily="34" charset="0"/>
              </a:rPr>
              <a:t>The Auditor will request the first 8 initial and 8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recredentialing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files from the delegate</a:t>
            </a:r>
          </a:p>
          <a:p>
            <a:pPr lvl="2"/>
            <a:r>
              <a:rPr lang="en-US" sz="1200" dirty="0" smtClean="0">
                <a:latin typeface="Arial" pitchFamily="34" charset="0"/>
                <a:cs typeface="Arial" pitchFamily="34" charset="0"/>
              </a:rPr>
              <a:t>Additional files will be requested if there is a deficiency with the first 8 elements</a:t>
            </a:r>
          </a:p>
          <a:p>
            <a:pPr lvl="1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1405-D210-43FC-BF34-67BFA69389A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590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Ongoing delegation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Annually review delegate policies and procedures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Annually audit credentialing and recredentialing files against NCQA standards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Annually evaluates delegate performance against NCQA standards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1405-D210-43FC-BF34-67BFA69389A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3990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NCQA survey process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NCQA and health plans retain the right to request the verification documents as evidence; regardless of certification or accreditation status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“look back period” is 36 months prior to the survey date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Once notified by NCQA of the files selected, the timeframe to collect and submit is short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1405-D210-43FC-BF34-67BFA69389A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7370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Benefits to delegation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Eliminates duplication and reduces cost because practitioners do not have to complete a credentialing application for each health plan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Enhances third party payer reimbursement for contracted entities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Patients can be seen sooner by new practitioners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Effective </a:t>
            </a:r>
            <a:r>
              <a:rPr lang="en-US" dirty="0">
                <a:latin typeface="Arial" pitchFamily="34" charset="0"/>
                <a:cs typeface="Arial" pitchFamily="34" charset="0"/>
              </a:rPr>
              <a:t>use of resources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1405-D210-43FC-BF34-67BFA69389A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1421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Contact Info	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Sandra Dussault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1-508-368-9819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  <a:hlinkClick r:id="rId2"/>
              </a:rPr>
              <a:t>sandra.dussault@fallonhealth.org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1405-D210-43FC-BF34-67BFA69389A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2693416"/>
      </p:ext>
    </p:extLst>
  </p:cSld>
  <p:clrMapOvr>
    <a:masterClrMapping/>
  </p:clrMapOvr>
</p:sld>
</file>

<file path=ppt/theme/theme1.xml><?xml version="1.0" encoding="utf-8"?>
<a:theme xmlns:a="http://schemas.openxmlformats.org/drawingml/2006/main" name="FCHP Template - With Connect Instructio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FCHP Forms and Templates" ma:contentTypeID="0x010100F5F9A163D4BCDD45BF437A69FC82FBFF0100B181FAA19E992445A1DB00BA5241BF61" ma:contentTypeVersion="10" ma:contentTypeDescription="FCHP Forms and Templates" ma:contentTypeScope="" ma:versionID="950ebc445a5c01bf9f543b9c05688001">
  <xsd:schema xmlns:xsd="http://www.w3.org/2001/XMLSchema" xmlns:xs="http://www.w3.org/2001/XMLSchema" xmlns:p="http://schemas.microsoft.com/office/2006/metadata/properties" xmlns:ns1="http://schemas.microsoft.com/sharepoint/v3" xmlns:ns2="95489a83-a286-4c44-8063-e989b9fd0be4" targetNamespace="http://schemas.microsoft.com/office/2006/metadata/properties" ma:root="true" ma:fieldsID="a12cfbbc3e8fb87391f0ccfde4d4d5b1" ns1:_="" ns2:_="">
    <xsd:import namespace="http://schemas.microsoft.com/sharepoint/v3"/>
    <xsd:import namespace="95489a83-a286-4c44-8063-e989b9fd0be4"/>
    <xsd:element name="properties">
      <xsd:complexType>
        <xsd:sequence>
          <xsd:element name="documentManagement">
            <xsd:complexType>
              <xsd:all>
                <xsd:element ref="ns1:AverageRating" minOccurs="0"/>
                <xsd:element ref="ns1:RatingCount" minOccurs="0"/>
                <xsd:element ref="ns2:_dlc_DocId" minOccurs="0"/>
                <xsd:element ref="ns2:_dlc_DocIdUrl" minOccurs="0"/>
                <xsd:element ref="ns2:_dlc_DocIdPersistId" minOccurs="0"/>
                <xsd:element ref="ns2:abb01437206842608884498735fad0d8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verageRating" ma:index="3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  <xsd:element name="RatingCount" ma:index="4" nillable="true" ma:displayName="Number of Ratings" ma:decimals="0" ma:description="Number of ratings submitted" ma:internalName="RatingCount" ma:readOnly="tru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489a83-a286-4c44-8063-e989b9fd0be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abb01437206842608884498735fad0d8" ma:index="13" nillable="true" ma:taxonomy="true" ma:internalName="abb01437206842608884498735fad0d8" ma:taxonomyFieldName="FCHP_x0020_Functions" ma:displayName="Fallon Functions" ma:indexed="true" ma:readOnly="false" ma:default="" ma:fieldId="{abb01437-2068-4260-8884-498735fad0d8}" ma:sspId="2890d276-3710-4198-b859-89a3eaf8019d" ma:termSetId="3a15c615-6b08-48c3-8612-b0d8f7c13ba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Taxonomy Catch All Column" ma:hidden="true" ma:list="{b2089bcb-2a23-4e0c-b676-384f9912389c}" ma:internalName="TaxCatchAll" ma:showField="CatchAllData" ma:web="627b4828-c47a-44b2-9db1-43ca708fbd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Taxonomy Catch All Column1" ma:hidden="true" ma:list="{b2089bcb-2a23-4e0c-b676-384f9912389c}" ma:internalName="TaxCatchAllLabel" ma:readOnly="true" ma:showField="CatchAllDataLabel" ma:web="627b4828-c47a-44b2-9db1-43ca708fbd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5489a83-a286-4c44-8063-e989b9fd0be4">
      <Value>4</Value>
    </TaxCatchAll>
    <abb01437206842608884498735fad0d8 xmlns="95489a83-a286-4c44-8063-e989b9fd0be4">
      <Terms xmlns="http://schemas.microsoft.com/office/infopath/2007/PartnerControls">
        <TermInfo xmlns="http://schemas.microsoft.com/office/infopath/2007/PartnerControls">
          <TermName xmlns="http://schemas.microsoft.com/office/infopath/2007/PartnerControls">Communications</TermName>
          <TermId xmlns="http://schemas.microsoft.com/office/infopath/2007/PartnerControls">e29bd192-274d-4744-b4ae-28724934a184</TermId>
        </TermInfo>
      </Terms>
    </abb01437206842608884498735fad0d8>
    <_dlc_DocId xmlns="95489a83-a286-4c44-8063-e989b9fd0be4">5C7N2DUACTXA-12-106</_dlc_DocId>
    <_dlc_DocIdUrl xmlns="95489a83-a286-4c44-8063-e989b9fd0be4">
      <Url>http://ifchp/hubs/documentcenter/_layouts/DocIdRedir.aspx?ID=5C7N2DUACTXA-12-106</Url>
      <Description>5C7N2DUACTXA-12-106</Description>
    </_dlc_DocIdUrl>
    <AverageRating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6.xml><?xml version="1.0" encoding="utf-8"?>
<?mso-contentType ?>
<SharedContentType xmlns="Microsoft.SharePoint.Taxonomy.ContentTypeSync" SourceId="2890d276-3710-4198-b859-89a3eaf8019d" ContentTypeId="0x010100F5F9A163D4BCDD45BF437A69FC82FBFF01" PreviousValue="false"/>
</file>

<file path=customXml/itemProps1.xml><?xml version="1.0" encoding="utf-8"?>
<ds:datastoreItem xmlns:ds="http://schemas.openxmlformats.org/officeDocument/2006/customXml" ds:itemID="{4EB5274F-6CA9-4576-ACA7-0B0431CBF0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5489a83-a286-4c44-8063-e989b9fd0b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33D698-8191-48B5-B5AD-88B6F0AAB0E5}">
  <ds:schemaRefs>
    <ds:schemaRef ds:uri="http://schemas.microsoft.com/office/infopath/2007/PartnerControls"/>
    <ds:schemaRef ds:uri="http://schemas.microsoft.com/sharepoint/v3"/>
    <ds:schemaRef ds:uri="http://www.w3.org/XML/1998/namespace"/>
    <ds:schemaRef ds:uri="http://schemas.microsoft.com/office/2006/metadata/properties"/>
    <ds:schemaRef ds:uri="http://purl.org/dc/terms/"/>
    <ds:schemaRef ds:uri="http://schemas.microsoft.com/office/2006/documentManagement/types"/>
    <ds:schemaRef ds:uri="95489a83-a286-4c44-8063-e989b9fd0be4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0EFBD02-71AD-46C3-9805-91F14D236BC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B957E22-1565-4E77-B058-92E399997CD2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CF2711C6-6564-4210-BB5E-75C412FC1ED3}">
  <ds:schemaRefs>
    <ds:schemaRef ds:uri="http://schemas.microsoft.com/office/2006/metadata/customXsn"/>
  </ds:schemaRefs>
</ds:datastoreItem>
</file>

<file path=customXml/itemProps6.xml><?xml version="1.0" encoding="utf-8"?>
<ds:datastoreItem xmlns:ds="http://schemas.openxmlformats.org/officeDocument/2006/customXml" ds:itemID="{7E26C360-64DC-4078-B123-5CE684E1E0D3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40933</TotalTime>
  <Words>357</Words>
  <Application>Microsoft Office PowerPoint</Application>
  <PresentationFormat>On-screen Show (4:3)</PresentationFormat>
  <Paragraphs>81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FCHP Template - With Connect Instructions</vt:lpstr>
      <vt:lpstr>MAMSS Delegated Credentialing Panel May 19, 2016</vt:lpstr>
      <vt:lpstr>MAMSS 2016 Delegated Credentialing Panel</vt:lpstr>
      <vt:lpstr>Delegated Credentialing</vt:lpstr>
      <vt:lpstr>Potential delegates</vt:lpstr>
      <vt:lpstr>Credentialing – a requirement</vt:lpstr>
      <vt:lpstr>Delegation agreement</vt:lpstr>
      <vt:lpstr>Pre-Delegation</vt:lpstr>
      <vt:lpstr>Ongoing delegation</vt:lpstr>
      <vt:lpstr>NCQA survey process</vt:lpstr>
      <vt:lpstr>Benefits to delegation</vt:lpstr>
      <vt:lpstr>Contact Info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Fallon Health PPT template 2</dc:title>
  <dc:creator>Jennifer Riedell</dc:creator>
  <cp:lastModifiedBy>Partners Information Systems</cp:lastModifiedBy>
  <cp:revision>333</cp:revision>
  <cp:lastPrinted>2016-05-12T18:01:00Z</cp:lastPrinted>
  <dcterms:created xsi:type="dcterms:W3CDTF">2013-05-02T12:50:23Z</dcterms:created>
  <dcterms:modified xsi:type="dcterms:W3CDTF">2016-05-16T19:22:32Z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0x010100F5F9A163D4BCDD45BF437A69FC82FBFF0100B181FAA19E992445A1DB00BA5241BF61</vt:lpwstr>
  </property>
  <property fmtid="{D5CDD505-2E9C-101B-9397-08002B2CF9AE}" pid="3" name="_dlc_DocIdItemGuid">
    <vt:lpwstr>d7eb8f45-c735-48c9-93be-300e755c2e9e</vt:lpwstr>
  </property>
  <property fmtid="{D5CDD505-2E9C-101B-9397-08002B2CF9AE}" pid="4" name="FCHP Functions">
    <vt:lpwstr>4;#Communications|e29bd192-274d-4744-b4ae-28724934a184</vt:lpwstr>
  </property>
</Properties>
</file>